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68580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6F15F3-B522-4060-A044-E74E915B7239}">
  <a:tblStyle styleId="{7B6F15F3-B522-4060-A044-E74E915B723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31b171d9331228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31b171d9331228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5a0a12d3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d5a0a12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5a0a12d3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d5a0a12d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58aa0346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58aa034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52d2ac76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f52d2ac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d60ce07d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1d60ce07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58aa0346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58aa034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52d2ac76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f52d2ac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60ce07d2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d60ce07d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58aa0346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58aa034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52d2ac76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f52d2ac7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5ead9cf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1d5ead9c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52d2ac76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52d2ac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52d2ac76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f52d2ac7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f13313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0f13313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52d2ac76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f52d2ac7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609284e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d609284e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f52d2ac76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f52d2ac7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2d2ac76_0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52d2ac7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58aa0346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58aa034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52d2ac76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52d2ac7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52d2ac76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52d2ac7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52d2ac7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1f52d2ac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52d2ac76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52d2ac7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52d2ac76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52d2ac7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52d2ac76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f52d2ac7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d609284e6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d609284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d609284e6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d609284e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58aa0346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d58aa034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58aa0346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58aa034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52d2ac76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52d2ac7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52d2ac76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52d2ac7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f52d2ac76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f52d2ac7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d58aa0346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d58aa0346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58aa0346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58aa034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52d2ac76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52d2ac7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609284e6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d609284e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0f133138f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30f133138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2d2ac76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f52d2ac7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52d2ac76_0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1f52d2ac7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52d2ac76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52d2ac7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52d2ac76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f52d2ac7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609284e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d609284e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58aa0346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58aa034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d58aa0346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d58aa03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58aa0346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58aa034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d58aa0346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d58aa034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6c8ccaaf_0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06c8ccaa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52d2ac76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52d2ac7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f52d2ac76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f52d2ac76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52d2ac76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f52d2ac7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d5a0a12d3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d5a0a12d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5a0a12d3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5a0a12d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58aa0346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d58aa03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5a0a12d3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d5a0a12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58aa0346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58aa03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52d2ac7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52d2ac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111123"/>
            <a:ext cx="7772400" cy="1546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556791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700">
                <a:latin typeface="Roboto"/>
                <a:ea typeface="Roboto"/>
                <a:cs typeface="Roboto"/>
                <a:sym typeface="Roboto"/>
              </a:rPr>
              <a:t>Distances, Trees, and Types:</a:t>
            </a:r>
            <a:br>
              <a:rPr b="0" lang="en" sz="3700">
                <a:latin typeface="Roboto"/>
                <a:ea typeface="Roboto"/>
                <a:cs typeface="Roboto"/>
                <a:sym typeface="Roboto"/>
              </a:rPr>
            </a:br>
            <a:r>
              <a:rPr b="0" lang="en" sz="3700">
                <a:latin typeface="Roboto"/>
                <a:ea typeface="Roboto"/>
                <a:cs typeface="Roboto"/>
                <a:sym typeface="Roboto"/>
              </a:rPr>
              <a:t> Methods for Analyzing</a:t>
            </a:r>
            <a:br>
              <a:rPr b="0" lang="en" sz="3700">
                <a:latin typeface="Roboto"/>
                <a:ea typeface="Roboto"/>
                <a:cs typeface="Roboto"/>
                <a:sym typeface="Roboto"/>
              </a:rPr>
            </a:br>
            <a:r>
              <a:rPr b="0" lang="en" sz="3700">
                <a:latin typeface="Roboto"/>
                <a:ea typeface="Roboto"/>
                <a:cs typeface="Roboto"/>
                <a:sym typeface="Roboto"/>
              </a:rPr>
              <a:t> High-Dimensional Microbiome Data</a:t>
            </a:r>
            <a:endParaRPr b="0" sz="3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Brendan J. Kelly, MD, MSCE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Division of Infectious Diseases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University of Pennsylvania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 June 2022</a:t>
            </a:r>
            <a:endParaRPr sz="2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" name="Google Shape;61;p15"/>
          <p:cNvCxnSpPr/>
          <p:nvPr/>
        </p:nvCxnSpPr>
        <p:spPr>
          <a:xfrm>
            <a:off x="685800" y="3700338"/>
            <a:ext cx="77724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4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Descriptive: Heatmaps &amp; Barplots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Visualization of OTU table: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typically present counts as a proportion of sample total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choice of sample order can highlight group differences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Limitations: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cannot depict full list of OTUs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space dictates taxonomic level presented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Single-Taxon Hypotheses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You suspect </a:t>
            </a:r>
            <a:r>
              <a:rPr i="1" lang="en" sz="1800"/>
              <a:t>Bacteroides</a:t>
            </a:r>
            <a:r>
              <a:rPr lang="en" sz="1800"/>
              <a:t> has a relationship with outcome of interest...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i="1" lang="en" sz="1800"/>
              <a:t>Bacteroides </a:t>
            </a:r>
            <a:r>
              <a:rPr lang="en" sz="1800"/>
              <a:t>(genus)?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i="1" lang="en" sz="1800"/>
              <a:t>Bacteroidaceae</a:t>
            </a:r>
            <a:r>
              <a:rPr lang="en" sz="1800"/>
              <a:t> (family)?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i="1" lang="en" sz="1800"/>
              <a:t>Bacteroidales </a:t>
            </a:r>
            <a:r>
              <a:rPr lang="en" sz="1800"/>
              <a:t>(order)?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i="1" lang="en" sz="1800"/>
              <a:t>Bacteroidetes</a:t>
            </a:r>
            <a:r>
              <a:rPr lang="en" sz="1800"/>
              <a:t> (class)?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Hypotheses focusing on specific taxa often fail to account for possibility of selection bias from culture.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Google Shape;129;p26"/>
          <p:cNvGraphicFramePr/>
          <p:nvPr/>
        </p:nvGraphicFramePr>
        <p:xfrm>
          <a:off x="80963" y="2328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{7B6F15F3-B522-4060-A044-E74E915B7239}</a:tableStyleId>
              </a:tblPr>
              <a:tblGrid>
                <a:gridCol w="800100"/>
                <a:gridCol w="3733800"/>
                <a:gridCol w="876300"/>
                <a:gridCol w="895350"/>
                <a:gridCol w="885825"/>
                <a:gridCol w="895350"/>
                <a:gridCol w="8953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assignment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phylum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class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order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family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genus</a:t>
                      </a:r>
                      <a:endParaRPr b="1"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Root;p__Firmicutes;c__Bacilli;o__Lactobacillales;f__Lactobacillaceae;g__Lactobacillus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Firmicutes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Bacilli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Lactobacillales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Lactobacillaceae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Lactobacillus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Root;p__Firmicutes;c__Clostridia;o__Clostridiales;f__Veillonellaceae;g__Veillonella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Firmicutes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Clostridia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Clostridiales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Veillonellaceae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Veillonella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Root;p__Firmicutes;c__Clostridia;o__Clostridiales;f__Veillonellaceae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Firmicutes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Clostridia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Clostridiales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Veillonellaceae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Root;p__Proteobacteria;c__Betaproteobacteria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Proteobacteria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Betaproteobacteria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Root;p__Actinobacteria;c__Actinobacteria;o__Actinomycetales;f__Propionibacteriaceae;g__Propionibacterium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Actinomycetales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Propionibacteriaceae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Propionibacterium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Root;p__Firmicutes;c__Bacilli;o__Lactobacillales;f__Lactobacillaceae;g__Lactobacillus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Firmicutes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Bacilli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Lactobacillales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Lactobacillaceae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Lactobacillus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Root;p__Firmicutes;c__Clostridia;o__Clostridiales;f__Lachnospiraceae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Firmicutes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Clostridia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Clostridiales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Lachnospiraceae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OTU_97.10003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Root;p__Actinobacteria;c__Actinobacteria;o__Actinomycetales;f__Propionibacteriaceae;g__Propionibacterium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Actinomycetales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Propionibacteriaceae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Propionibacterium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OTU_97.10004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Root;p__Actinobacteria;c__Actinobacteria;o__Actinomycetales;f__Corynebacteriaceae;g__Corynebacterium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Actinobacteria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Actinomycetales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Corynebacteriaceae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Corynebacterium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OTU_97.10005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Root;p__Bacteroidetes;c__Bacteroidia;o__Bacteroidales;f__Bacteroidaceae;g__Bacteroides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Bacteroidetes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Bacteroidia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Bacteroidales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Bacteroidaceae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Bacteroides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7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The problem: too much data.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Reducing dimensions: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richness, evenness, and diversity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ecological distances (UniFrac)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PCA &amp; PCoA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PERMANOVA (adonis)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Cluster analysis: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supervised vs unsupervised learning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Dirichlet multinomial mixture modeling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Dimension Reduction: Alpha Diversity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Summarize each sample’s community in a single measure: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richness: number of community members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evenness: the distribution of member counts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Many alpha diversity metrics (weight richness/evenness):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species number, Chao1 (singletons &amp; doubletons)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Shannon diversity: 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(note: may measure similarity or dissimilarity)</a:t>
            </a:r>
            <a:endParaRPr sz="1800"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863" y="4349737"/>
            <a:ext cx="3644900" cy="5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alpha_boxplot-stool_vs_nares.png"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558" y="0"/>
            <a:ext cx="457088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The problem: too much data.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Reducing dimensions: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richness, evenness, and diversity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ecological distances (UniFrac)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PCA &amp; PCoA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PERMANOVA (adonis)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Cluster analysis: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supervised vs unsupervised learning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Dirichlet multinomial mixture modeling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Dimension Reduction</a:t>
            </a:r>
            <a:r>
              <a:rPr lang="en" sz="3200">
                <a:solidFill>
                  <a:schemeClr val="lt1"/>
                </a:solidFill>
              </a:rPr>
              <a:t>: Beta Diversity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Summarize each sample’s relationship to other samples: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pairwise distances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OTU table → square matrix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Many beta diversity metrics: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just counts versus counts + phylogeny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weighted versus unweighted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(Euclidean versus non-Euclidean)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300"/>
            <a:ext cx="91440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5038275" y="6342000"/>
            <a:ext cx="3587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Anderson MJ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Austral Ecol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2001;26(1):32-46.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3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Dimension Reduction: Beta Diversity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Just counts versus counts + phylogeny: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Jaccard:</a:t>
            </a:r>
            <a:endParaRPr sz="1800"/>
          </a:p>
          <a:p>
            <a:pPr indent="0" lvl="0" marL="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UniFrac: fraction of unique branch length in tree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Weighted versus unweighted: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weighted: counts matter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unweighted: binary (presence-absence)</a:t>
            </a:r>
            <a:endParaRPr sz="1800"/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50" y="2283100"/>
            <a:ext cx="3086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550" y="2935675"/>
            <a:ext cx="326707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The problem: too much data.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Reducing dimensions: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richness, evenness, and diversity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ecological distances (UniFrac)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PCA &amp; PCoA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PERMANOVA (adonis)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Cluster analysis: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supervised vs unsupervised learning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Dirichlet multinomial mixture modeling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38" y="247300"/>
            <a:ext cx="51911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13" y="2645925"/>
            <a:ext cx="81819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5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Beta Diversity: How to Choose?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Why use Jaccard? UniFrac?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Why use weighted? Unweighted?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6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Thinking Like a Tree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00" y="1543262"/>
            <a:ext cx="5000810" cy="513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5495475" y="6342000"/>
            <a:ext cx="3587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Johnson 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J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Cell Host Microbe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2019.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7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The problem: too much data.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Reducing dimensions: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richness, evenness, and diversity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ecological distances (UniFrac)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PCA &amp; PCoA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PERMANOVA (adonis)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Cluster analysis: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supervised vs unsupervised learning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Dirichlet multinomial mixture modeling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8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Original Descriptors</a:t>
            </a:r>
            <a:r>
              <a:rPr lang="en" sz="3200">
                <a:solidFill>
                  <a:schemeClr val="lt1"/>
                </a:solidFill>
              </a:rPr>
              <a:t>: PCA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PCA: principal component analysis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rigid rotation for successive directions of maximum variance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lots of restrictions (Euclidean)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but allows projection of original descriptors in PCA space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9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Pairwise Distances: PCoA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PCoA: principal coordinate analysis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any metric distance, even if non-Euclidean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like PCA, eigenvalue decomposition (maximum variance) but mediated by distance function (no original descriptors)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unlike PCA, does not allow projection of original descriptors in reduced-dimension space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266700"/>
            <a:ext cx="8134350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pcoaWU-stool_vs_nares.png"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pcoaUU-stool_vs_nares.png"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pcoaWJ-stool_vs_nares.png"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The problem: too much data.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Reducing dimensions: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richness, evenness, and diversity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ecological distances (UniFrac)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PCA &amp; PCoA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PERMANOVA (adonis)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Cluster analysis: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supervised vs unsupervised learning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Dirichlet multinomial mixture modeling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pcoaUJ-stool_vs_nares.png"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681038"/>
            <a:ext cx="4629150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6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The problem: too much data.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Reducing dimensions: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richness, evenness, and diversity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ecological distances (UniFrac)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PCA &amp; PCoA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PERMANOVA (adonis)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Cluster analysis: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supervised vs unsupervised learning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Dirichlet multinomial mixture modeling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7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Pairwise Distances</a:t>
            </a:r>
            <a:r>
              <a:rPr lang="en" sz="3200">
                <a:solidFill>
                  <a:schemeClr val="lt1"/>
                </a:solidFill>
              </a:rPr>
              <a:t>: PERMANOVA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Pairwise distance matrix can be partitioned by group assignment and ANOVA-like analysis can be applied to detect difference between groups.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PERMANOVA: permutational ANOVA (aka, adonis)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pseudo F-ratio: conceptually similar but not F-distributed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testing by label permutation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quantification of effect size by R-squared or omega-squared</a:t>
            </a:r>
            <a:br>
              <a:rPr lang="en" sz="1800"/>
            </a:br>
            <a:r>
              <a:rPr lang="en" sz="1800"/>
              <a:t>(the latter a less biased estimator of true effect) 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300"/>
            <a:ext cx="91440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8"/>
          <p:cNvSpPr txBox="1"/>
          <p:nvPr/>
        </p:nvSpPr>
        <p:spPr>
          <a:xfrm>
            <a:off x="5038275" y="6342000"/>
            <a:ext cx="3587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Anderson MJ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Austral Ecol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2001;26(1):32-46.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05000"/>
            <a:ext cx="70104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775" y="4518725"/>
            <a:ext cx="3585700" cy="13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/>
        </p:nvSpPr>
        <p:spPr>
          <a:xfrm>
            <a:off x="5038275" y="6342000"/>
            <a:ext cx="3587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Anderson MJ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Austral Ecol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2001;26(1):32-46.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betaWU_hist-stool_vs_nares.png" id="282" name="Google Shape;2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betaUU_hist-stool_vs_nares.png" id="287" name="Google Shape;2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betaWJ_hist-stool_vs_nares.png" id="292" name="Google Shape;2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betaUJ_hist-stool_vs_nares.png"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Generating Microbiome Data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000000"/>
                </a:solidFill>
              </a:rPr>
              <a:t>High-density (next-generation, high-throughput) sequencing: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“tag” gene with conserved and variable regions (16S, 18S, ITS)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“shotgun” metagenomics (pool of randomly amplified nucleic acid)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000000"/>
                </a:solidFill>
              </a:rPr>
              <a:t>Sequence </a:t>
            </a:r>
            <a:r>
              <a:rPr lang="en" sz="1800" u="sng">
                <a:solidFill>
                  <a:srgbClr val="000000"/>
                </a:solidFill>
              </a:rPr>
              <a:t>binning and assignment</a:t>
            </a:r>
            <a:r>
              <a:rPr lang="en" sz="1800">
                <a:solidFill>
                  <a:srgbClr val="000000"/>
                </a:solidFill>
              </a:rPr>
              <a:t>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operational taxonomic units (OTUs) based on 97% sequence similarity → taxonomic assignment of OTUs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assemble contiguous metagenomic sequences → taxonomy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unassembled reads → taxonomic assignment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5478625" y="6018289"/>
            <a:ext cx="3208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Callahan BJ </a:t>
            </a:r>
            <a:r>
              <a:rPr lang="en" sz="1200" u="sng"/>
              <a:t>bioArxiv</a:t>
            </a:r>
            <a:r>
              <a:rPr lang="en" sz="1200"/>
              <a:t> 2017.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4"/>
          <p:cNvPicPr preferRelativeResize="0"/>
          <p:nvPr/>
        </p:nvPicPr>
        <p:blipFill rotWithShape="1">
          <a:blip r:embed="rId3">
            <a:alphaModFix/>
          </a:blip>
          <a:srcRect b="18046" l="0" r="0" t="0"/>
          <a:stretch/>
        </p:blipFill>
        <p:spPr>
          <a:xfrm>
            <a:off x="11425" y="2563350"/>
            <a:ext cx="9144000" cy="28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4"/>
          <p:cNvSpPr txBox="1"/>
          <p:nvPr/>
        </p:nvSpPr>
        <p:spPr>
          <a:xfrm>
            <a:off x="4028025" y="6342000"/>
            <a:ext cx="4597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Kelly BJ et al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Bioinformatics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2015;31(15):2461-8.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4" name="Google Shape;304;p54"/>
          <p:cNvGrpSpPr/>
          <p:nvPr/>
        </p:nvGrpSpPr>
        <p:grpSpPr>
          <a:xfrm>
            <a:off x="1861113" y="1503488"/>
            <a:ext cx="5421775" cy="742950"/>
            <a:chOff x="1846800" y="5190888"/>
            <a:chExt cx="5421775" cy="742950"/>
          </a:xfrm>
        </p:grpSpPr>
        <p:pic>
          <p:nvPicPr>
            <p:cNvPr id="305" name="Google Shape;305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6800" y="5281375"/>
              <a:ext cx="218122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2175" y="5190888"/>
              <a:ext cx="1676400" cy="742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5"/>
          <p:cNvPicPr preferRelativeResize="0"/>
          <p:nvPr/>
        </p:nvPicPr>
        <p:blipFill rotWithShape="1">
          <a:blip r:embed="rId3">
            <a:alphaModFix/>
          </a:blip>
          <a:srcRect b="18046" l="0" r="0" t="0"/>
          <a:stretch/>
        </p:blipFill>
        <p:spPr>
          <a:xfrm>
            <a:off x="11425" y="2563350"/>
            <a:ext cx="9144000" cy="28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5"/>
          <p:cNvSpPr txBox="1"/>
          <p:nvPr/>
        </p:nvSpPr>
        <p:spPr>
          <a:xfrm>
            <a:off x="4028025" y="6342000"/>
            <a:ext cx="4597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Kelly BJ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Bioinformatics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2015;31(15):2461-8.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3" name="Google Shape;313;p55"/>
          <p:cNvGrpSpPr/>
          <p:nvPr/>
        </p:nvGrpSpPr>
        <p:grpSpPr>
          <a:xfrm>
            <a:off x="1861113" y="1503488"/>
            <a:ext cx="5421775" cy="742950"/>
            <a:chOff x="1846800" y="5190888"/>
            <a:chExt cx="5421775" cy="742950"/>
          </a:xfrm>
        </p:grpSpPr>
        <p:pic>
          <p:nvPicPr>
            <p:cNvPr id="314" name="Google Shape;314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46800" y="5281375"/>
              <a:ext cx="2181225" cy="5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92175" y="5190888"/>
              <a:ext cx="1676400" cy="74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55"/>
          <p:cNvSpPr/>
          <p:nvPr/>
        </p:nvSpPr>
        <p:spPr>
          <a:xfrm>
            <a:off x="41473" y="5046725"/>
            <a:ext cx="9088800" cy="15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75" y="152400"/>
            <a:ext cx="8279252" cy="611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6"/>
          <p:cNvSpPr txBox="1"/>
          <p:nvPr/>
        </p:nvSpPr>
        <p:spPr>
          <a:xfrm>
            <a:off x="4028025" y="6342000"/>
            <a:ext cx="4597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Kelly BJ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Bioinformatics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2015;31(15):2461-8.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7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Other Approaches to Modeling Distance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1480250"/>
            <a:ext cx="7705724" cy="51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8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The problem: too much data.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Reducing dimensions: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richness, evenness, and diversity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ecological distances (UniFrac)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PCA &amp; PCoA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PERMANOVA (adonis)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000000"/>
                </a:solidFill>
              </a:rPr>
              <a:t>Cluster analysis: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supervised vs unsupervised learning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Dirichlet multinomial mixture modeling</a:t>
            </a:r>
            <a:endParaRPr sz="1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9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Statistical / Machine Learning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Supervised learning: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exposure and outcome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regression, linear discriminant analysis, KNN clustering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test &amp; training data; cross-validation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Unsupervised learning: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understand relationships between observations or variables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can we reduce the dimensions of microbiome data?</a:t>
            </a:r>
            <a:endParaRPr sz="1800"/>
          </a:p>
        </p:txBody>
      </p:sp>
      <p:sp>
        <p:nvSpPr>
          <p:cNvPr id="344" name="Google Shape;344;p59"/>
          <p:cNvSpPr txBox="1"/>
          <p:nvPr/>
        </p:nvSpPr>
        <p:spPr>
          <a:xfrm>
            <a:off x="4028025" y="6342000"/>
            <a:ext cx="4597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Holmes I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PLoS One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2012.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75" y="33338"/>
            <a:ext cx="3971925" cy="67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025" y="42875"/>
            <a:ext cx="4476750" cy="67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1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Outline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The problem: too much data.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CCCCCC"/>
                </a:solidFill>
              </a:rPr>
              <a:t>Reducing dimensions: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richness, evenness, and diversity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ecological distances (UniFrac)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PCA &amp; PCoA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PERMANOVA (adonis)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000000"/>
                </a:solidFill>
              </a:rPr>
              <a:t>Cluster analysis: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CCCCCC"/>
                </a:solidFill>
              </a:rPr>
              <a:t>supervised vs unsupervised learning</a:t>
            </a:r>
            <a:endParaRPr sz="1800">
              <a:solidFill>
                <a:srgbClr val="CCCCCC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Dirichlet multinomial mixture modeling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2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62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Dimension Reduction: Mixture Models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Dirichlet-multinomial distribution: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compound probability distribution: probability vector drawn from Dirichlet distribution (generalized beta) → observation drawn from multinomial distribution (generalized binomial)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D-M mixture modelling: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each sample ~ multinomial from one Dirichlet vector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# Dirichlet vectors: minimize -log(model evidence, Laplace approx)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Dirichlet probability vectors = “community types”</a:t>
            </a:r>
            <a:endParaRPr sz="1800"/>
          </a:p>
        </p:txBody>
      </p:sp>
      <p:sp>
        <p:nvSpPr>
          <p:cNvPr id="365" name="Google Shape;365;p62"/>
          <p:cNvSpPr txBox="1"/>
          <p:nvPr/>
        </p:nvSpPr>
        <p:spPr>
          <a:xfrm>
            <a:off x="4028025" y="6342000"/>
            <a:ext cx="4597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Holmes 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PLoS One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2012.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25" y="1727300"/>
            <a:ext cx="4820749" cy="3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25" y="319075"/>
            <a:ext cx="3571875" cy="60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8725" y="212325"/>
            <a:ext cx="559500" cy="9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3"/>
          <p:cNvSpPr txBox="1"/>
          <p:nvPr/>
        </p:nvSpPr>
        <p:spPr>
          <a:xfrm>
            <a:off x="4028025" y="6342000"/>
            <a:ext cx="45975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Holmes I et al. 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PLoS One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2012.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19"/>
          <p:cNvGraphicFramePr/>
          <p:nvPr/>
        </p:nvGraphicFramePr>
        <p:xfrm>
          <a:off x="1209163" y="684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{7B6F15F3-B522-4060-A044-E74E915B7239}</a:tableStyleId>
              </a:tblPr>
              <a:tblGrid>
                <a:gridCol w="600075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Stool_11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OTU_97.10002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OTU_97.10005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OTU_97.10008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OTU_97.10010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OTU_97.10016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OTU_97.10018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OTU_97.10029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6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OTU_97.10048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OTU_97.10057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OTU_97.10058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OTU_97.10059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900">
                <a:tc gridSpan="17"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8048 ROWS - 187 COLUMNS</a:t>
                      </a:r>
                      <a:endParaRPr b="1" sz="15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  <a:tc rowSpan="2" hMerge="1"/>
              </a:tr>
              <a:tr h="342750">
                <a:tc gridSpan="17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  <a:tc hMerge="1" vMerge="1"/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OTU_97.9518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OTU_97.9523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OTU_97.9535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OTU_97.9540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OTU_97.9546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OTU_97.9572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OTU_97.9583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6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OTU_97.9588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OTU_97.9591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OTU_97.9593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OTU_97.9594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OTU_97.9600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OTU_97.9605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925" y="704850"/>
            <a:ext cx="7296150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4"/>
          <p:cNvSpPr txBox="1"/>
          <p:nvPr/>
        </p:nvSpPr>
        <p:spPr>
          <a:xfrm>
            <a:off x="5631225" y="6494400"/>
            <a:ext cx="2994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Kelly et al. </a:t>
            </a:r>
            <a:r>
              <a:rPr lang="en" sz="1200" u="sng"/>
              <a:t>ASM Microbe 2016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76213"/>
            <a:ext cx="8763000" cy="65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5"/>
          <p:cNvSpPr txBox="1"/>
          <p:nvPr/>
        </p:nvSpPr>
        <p:spPr>
          <a:xfrm>
            <a:off x="5631225" y="6494400"/>
            <a:ext cx="2994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Kelly et al. </a:t>
            </a:r>
            <a:r>
              <a:rPr lang="en" sz="1200" u="sng"/>
              <a:t>ASM Microbe 2016</a:t>
            </a:r>
            <a:r>
              <a:rPr lang="en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52400"/>
            <a:ext cx="8737596" cy="655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63" y="2079550"/>
            <a:ext cx="8023875" cy="215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7"/>
          <p:cNvSpPr txBox="1"/>
          <p:nvPr/>
        </p:nvSpPr>
        <p:spPr>
          <a:xfrm>
            <a:off x="5866350" y="6061200"/>
            <a:ext cx="2681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 &amp;Schloss </a:t>
            </a:r>
            <a:r>
              <a:rPr lang="en" u="sng"/>
              <a:t>Nature</a:t>
            </a:r>
            <a:r>
              <a:rPr lang="en"/>
              <a:t> 2014.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147888"/>
            <a:ext cx="74866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8"/>
          <p:cNvSpPr txBox="1"/>
          <p:nvPr/>
        </p:nvSpPr>
        <p:spPr>
          <a:xfrm>
            <a:off x="5866350" y="6061200"/>
            <a:ext cx="26814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Wu et al </a:t>
            </a:r>
            <a:r>
              <a:rPr lang="en" u="sng"/>
              <a:t>Science</a:t>
            </a:r>
            <a:r>
              <a:rPr lang="en"/>
              <a:t> 2011.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9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Methods for Microbiome Data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Visualization: heatmaps and barplots.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Single-taxon hypothesis.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Alpha diversity: richness and evenness.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Pairwise distances: count/phylogeny, weighted/unweighted.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Ordination: PCA &amp; PCoA.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PERMANOVA: categorical exposure &amp; microbiome outcome</a:t>
            </a:r>
            <a:br>
              <a:rPr lang="en" sz="1800"/>
            </a:br>
            <a:r>
              <a:rPr lang="en" sz="1800"/>
              <a:t>(allows quantification of effect size)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DMM models: unsupervised clustering &gt; “community types”</a:t>
            </a:r>
            <a:br>
              <a:rPr lang="en" sz="1800"/>
            </a:br>
            <a:r>
              <a:rPr lang="en" sz="1800"/>
              <a:t>(identify relationships among variables/OTUs)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70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Conclusions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Distance-based analysis and adonis/PERMANOVA testing: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m</a:t>
            </a:r>
            <a:r>
              <a:rPr lang="en" sz="1800"/>
              <a:t>icrobiome outcome measures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i="1" lang="en" sz="1800"/>
              <a:t>omega2</a:t>
            </a:r>
            <a:r>
              <a:rPr lang="en" sz="1800"/>
              <a:t> to define effect size of exposure/intervention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power estimation</a:t>
            </a:r>
            <a:endParaRPr sz="1800"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Dirichlet-multinomial mixtures: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c</a:t>
            </a:r>
            <a:r>
              <a:rPr lang="en" sz="1800"/>
              <a:t>ategorical analysis may correspond with biologic community types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i</a:t>
            </a:r>
            <a:r>
              <a:rPr lang="en" sz="1800"/>
              <a:t>dentify key species</a:t>
            </a:r>
            <a:endParaRPr sz="1800"/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800"/>
              <a:t>d</a:t>
            </a:r>
            <a:r>
              <a:rPr lang="en" sz="1800"/>
              <a:t>iscovery / validation design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E5C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Google Shape;93;p20"/>
          <p:cNvGraphicFramePr/>
          <p:nvPr/>
        </p:nvGraphicFramePr>
        <p:xfrm>
          <a:off x="222875" y="9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{7B6F15F3-B522-4060-A044-E74E915B7239}</a:tableStyleId>
              </a:tblPr>
              <a:tblGrid>
                <a:gridCol w="291675"/>
                <a:gridCol w="291675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315900"/>
                <a:gridCol w="437425"/>
                <a:gridCol w="291675"/>
                <a:gridCol w="294850"/>
                <a:gridCol w="294850"/>
                <a:gridCol w="294850"/>
                <a:gridCol w="294850"/>
                <a:gridCol w="291675"/>
                <a:gridCol w="291675"/>
                <a:gridCol w="294850"/>
                <a:gridCol w="294850"/>
                <a:gridCol w="294850"/>
              </a:tblGrid>
              <a:tr h="38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OTU_97.10002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OTU_97.10005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OTU_97.10008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OTU_97.10010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OTU_97.10016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OTU_97.10018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OTU_97.10029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OTU_97.10039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OTU_97.10048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OTU_97.10057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OTU_97.10058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OTU_97.10059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187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ROWS</a:t>
                      </a:r>
                      <a:endParaRPr b="1" sz="9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-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8048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COLS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OTU_97.9518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OTU_97.9523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OTU_97.9535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OTU_97.9540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OTU_97.9546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OTU_97.9572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OTU_97.9583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OTU_97.9588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Stool_7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Stool_8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Stool_9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Stool_10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4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Stool_11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107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Stool_12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8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7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Stool_13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Stool_14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6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5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6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Stool_15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9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3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12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Stool_16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1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</a:t>
                      </a:r>
                      <a:endParaRPr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0" y="0"/>
            <a:ext cx="9144000" cy="1417500"/>
          </a:xfrm>
          <a:prstGeom prst="rect">
            <a:avLst/>
          </a:prstGeom>
          <a:solidFill>
            <a:srgbClr val="002E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457199" y="274637"/>
            <a:ext cx="854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200">
                <a:solidFill>
                  <a:schemeClr val="lt1"/>
                </a:solidFill>
              </a:rPr>
              <a:t>High-Dimensional Microbiome Data</a:t>
            </a:r>
            <a:endParaRPr b="1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000000"/>
                </a:solidFill>
              </a:rPr>
              <a:t>Descriptive: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heatmaps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tacked barplots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▷"/>
            </a:pPr>
            <a:r>
              <a:rPr lang="en" sz="1800"/>
              <a:t>Test </a:t>
            </a:r>
            <a:r>
              <a:rPr i="1" lang="en" sz="1800"/>
              <a:t>a priori</a:t>
            </a:r>
            <a:r>
              <a:rPr lang="en" sz="1800"/>
              <a:t> hypotheses regarding specific OTUs/taxa.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▷"/>
            </a:pPr>
            <a:r>
              <a:rPr lang="en" sz="1800">
                <a:solidFill>
                  <a:srgbClr val="000000"/>
                </a:solidFill>
              </a:rPr>
              <a:t>Reduce dimensions: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s</a:t>
            </a:r>
            <a:r>
              <a:rPr lang="en" sz="1800">
                <a:solidFill>
                  <a:srgbClr val="000000"/>
                </a:solidFill>
              </a:rPr>
              <a:t>ingle summary statistic (alpha diversity)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pairwise distances (beta diversity) with PCoA or PERMANOVA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</a:rPr>
              <a:t>community types (mixture modeling)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heatmap-stool_vs_nares.png"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xample_HMP_stacked_barplot-stool_nares.png"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